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EB Garamond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regular.fntdata"/><Relationship Id="rId11" Type="http://schemas.openxmlformats.org/officeDocument/2006/relationships/slide" Target="slides/slide6.xml"/><Relationship Id="rId22" Type="http://schemas.openxmlformats.org/officeDocument/2006/relationships/font" Target="fonts/EBGaramond-italic.fntdata"/><Relationship Id="rId10" Type="http://schemas.openxmlformats.org/officeDocument/2006/relationships/slide" Target="slides/slide5.xml"/><Relationship Id="rId21" Type="http://schemas.openxmlformats.org/officeDocument/2006/relationships/font" Target="fonts/EBGaramon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EBGaramond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d239651ba0_0_1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d239651ba0_0_1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f5d67b2a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af5d67b2a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af5f0f086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af5f0f086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Fully developed flow: fluid’s velocity </a:t>
            </a:r>
            <a:r>
              <a:rPr lang="en"/>
              <a:t>profile</a:t>
            </a:r>
            <a:r>
              <a:rPr lang="en"/>
              <a:t> is constant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2b1c4354c0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2b1c4354c0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2b1c4354c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2b1c4354c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2b1c4354c0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2b1c4354c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Baffles are usually metal plates inside the hx that direct the flow of the shell side fluid across the tube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that U (overall heat </a:t>
            </a:r>
            <a:r>
              <a:rPr lang="en"/>
              <a:t>transfer</a:t>
            </a:r>
            <a:r>
              <a:rPr lang="en"/>
              <a:t> </a:t>
            </a:r>
            <a:r>
              <a:rPr lang="en"/>
              <a:t>coefficient</a:t>
            </a:r>
            <a:r>
              <a:rPr lang="en"/>
              <a:t>) will increase with turbulent flows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is the total heat transfer surface area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 mean </a:t>
            </a:r>
            <a:r>
              <a:rPr lang="en"/>
              <a:t>temp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af6643eafe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af6643eafe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af6643eafe_2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af6643eafe_2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af5f0f086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af5f0f086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2bc833f8d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2bc833f8d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2bc833f8d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2bc833f8d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2bc833f8d2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2bc833f8d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af5f0f086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af5f0f086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2af660acd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2af660ac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ov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-76200" y="2190750"/>
            <a:ext cx="9296400" cy="762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457200" y="2343150"/>
            <a:ext cx="8229600" cy="26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b="1" i="0" sz="26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>
            <p:ph idx="1" type="body"/>
          </p:nvPr>
        </p:nvSpPr>
        <p:spPr>
          <a:xfrm>
            <a:off x="457200" y="2665476"/>
            <a:ext cx="8229600" cy="1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Arial"/>
              <a:buNone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4733" lvl="4" marL="22860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UMD_primary_mark_vertical.png" id="15" name="Google Shape;1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7100" y="4080128"/>
            <a:ext cx="2209800" cy="10238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dk1"/>
                </a:solidFill>
              </a:defRPr>
            </a:lvl1pPr>
            <a:lvl2pPr lvl="1">
              <a:buNone/>
              <a:defRPr sz="1300">
                <a:solidFill>
                  <a:schemeClr val="dk1"/>
                </a:solidFill>
              </a:defRPr>
            </a:lvl2pPr>
            <a:lvl3pPr lvl="2">
              <a:buNone/>
              <a:defRPr sz="1300">
                <a:solidFill>
                  <a:schemeClr val="dk1"/>
                </a:solidFill>
              </a:defRPr>
            </a:lvl3pPr>
            <a:lvl4pPr lvl="3">
              <a:buNone/>
              <a:defRPr sz="1300">
                <a:solidFill>
                  <a:schemeClr val="dk1"/>
                </a:solidFill>
              </a:defRPr>
            </a:lvl4pPr>
            <a:lvl5pPr lvl="4">
              <a:buNone/>
              <a:defRPr sz="1300">
                <a:solidFill>
                  <a:schemeClr val="dk1"/>
                </a:solidFill>
              </a:defRPr>
            </a:lvl5pPr>
            <a:lvl6pPr lvl="5">
              <a:buNone/>
              <a:defRPr sz="1300">
                <a:solidFill>
                  <a:schemeClr val="dk1"/>
                </a:solidFill>
              </a:defRPr>
            </a:lvl6pPr>
            <a:lvl7pPr lvl="6">
              <a:buNone/>
              <a:defRPr sz="1300">
                <a:solidFill>
                  <a:schemeClr val="dk1"/>
                </a:solidFill>
              </a:defRPr>
            </a:lvl7pPr>
            <a:lvl8pPr lvl="7">
              <a:buNone/>
              <a:defRPr sz="1300">
                <a:solidFill>
                  <a:schemeClr val="dk1"/>
                </a:solidFill>
              </a:defRPr>
            </a:lvl8pPr>
            <a:lvl9pPr lvl="8">
              <a:buNone/>
              <a:defRPr sz="13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chemeClr val="accent1"/>
              </a:buClr>
              <a:buSzPts val="2312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Arial"/>
              <a:buNone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28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0" name="Google Shape;20;p3"/>
          <p:cNvCxnSpPr/>
          <p:nvPr/>
        </p:nvCxnSpPr>
        <p:spPr>
          <a:xfrm>
            <a:off x="457200" y="108585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p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23" name="Google Shape;2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314450"/>
            <a:ext cx="3886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2" type="body"/>
          </p:nvPr>
        </p:nvSpPr>
        <p:spPr>
          <a:xfrm>
            <a:off x="457200" y="1794272"/>
            <a:ext cx="3886200" cy="28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496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6324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7688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3" type="body"/>
          </p:nvPr>
        </p:nvSpPr>
        <p:spPr>
          <a:xfrm>
            <a:off x="4800600" y="1314450"/>
            <a:ext cx="38862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4" type="body"/>
          </p:nvPr>
        </p:nvSpPr>
        <p:spPr>
          <a:xfrm>
            <a:off x="4800600" y="1794272"/>
            <a:ext cx="3886200" cy="28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4960" lvl="1" marL="914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6324" lvl="2" marL="1371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7688" lvl="4" marL="22860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31" name="Google Shape;31;p4"/>
          <p:cNvCxnSpPr/>
          <p:nvPr/>
        </p:nvCxnSpPr>
        <p:spPr>
          <a:xfrm>
            <a:off x="457200" y="108585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" name="Google Shape;32;p4"/>
          <p:cNvCxnSpPr/>
          <p:nvPr/>
        </p:nvCxnSpPr>
        <p:spPr>
          <a:xfrm>
            <a:off x="4572000" y="1314450"/>
            <a:ext cx="0" cy="308610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4" name="Google Shape;34;p4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35" name="Google Shape;35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36" name="Google Shape;3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cxnSp>
        <p:nvCxnSpPr>
          <p:cNvPr id="39" name="Google Shape;39;p5"/>
          <p:cNvCxnSpPr/>
          <p:nvPr/>
        </p:nvCxnSpPr>
        <p:spPr>
          <a:xfrm>
            <a:off x="457200" y="108585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1" name="Google Shape;41;p5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42" name="Google Shape;4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43" name="Google Shape;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504" lvl="1" marL="9144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2232" lvl="2" marL="13716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960" lvl="3" marL="1828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960" lvl="4" marL="22860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457201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52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16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68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9" name="Google Shape;49;p6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50" name="Google Shape;50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51" name="Google Shape;5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">
  <p:cSld name="Conta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D_primary_mark_vertical_white_black_type.png" id="53" name="Google Shape;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09901" y="2114550"/>
            <a:ext cx="3114081" cy="144621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>
            <p:ph idx="1" type="body"/>
          </p:nvPr>
        </p:nvSpPr>
        <p:spPr>
          <a:xfrm>
            <a:off x="0" y="3943350"/>
            <a:ext cx="9144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None/>
              <a:defRPr b="1" i="0" sz="13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0868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278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28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4733" lvl="4" marL="22860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 sz="1300">
                <a:solidFill>
                  <a:schemeClr val="lt2"/>
                </a:solidFill>
              </a:defRPr>
            </a:lvl1pPr>
            <a:lvl2pPr lvl="1">
              <a:buNone/>
              <a:defRPr sz="1300">
                <a:solidFill>
                  <a:schemeClr val="lt2"/>
                </a:solidFill>
              </a:defRPr>
            </a:lvl2pPr>
            <a:lvl3pPr lvl="2">
              <a:buNone/>
              <a:defRPr sz="1300">
                <a:solidFill>
                  <a:schemeClr val="lt2"/>
                </a:solidFill>
              </a:defRPr>
            </a:lvl3pPr>
            <a:lvl4pPr lvl="3">
              <a:buNone/>
              <a:defRPr sz="1300">
                <a:solidFill>
                  <a:schemeClr val="lt2"/>
                </a:solidFill>
              </a:defRPr>
            </a:lvl4pPr>
            <a:lvl5pPr lvl="4">
              <a:buNone/>
              <a:defRPr sz="1300">
                <a:solidFill>
                  <a:schemeClr val="lt2"/>
                </a:solidFill>
              </a:defRPr>
            </a:lvl5pPr>
            <a:lvl6pPr lvl="5">
              <a:buNone/>
              <a:defRPr sz="1300">
                <a:solidFill>
                  <a:schemeClr val="lt2"/>
                </a:solidFill>
              </a:defRPr>
            </a:lvl6pPr>
            <a:lvl7pPr lvl="6">
              <a:buNone/>
              <a:defRPr sz="1300">
                <a:solidFill>
                  <a:schemeClr val="lt2"/>
                </a:solidFill>
              </a:defRPr>
            </a:lvl7pPr>
            <a:lvl8pPr lvl="7">
              <a:buNone/>
              <a:defRPr sz="1300">
                <a:solidFill>
                  <a:schemeClr val="lt2"/>
                </a:solidFill>
              </a:defRPr>
            </a:lvl8pPr>
            <a:lvl9pPr lvl="8">
              <a:buNone/>
              <a:defRPr sz="13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Bulleted Content">
  <p:cSld name="Title with Bulleted Conte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8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chemeClr val="accent1"/>
              </a:buClr>
              <a:buSzPts val="2312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0868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278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28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4733" lvl="4" marL="22860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59" name="Google Shape;59;p8"/>
          <p:cNvCxnSpPr/>
          <p:nvPr/>
        </p:nvCxnSpPr>
        <p:spPr>
          <a:xfrm>
            <a:off x="457200" y="108585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1" name="Google Shape;61;p8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62" name="Google Shape;62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63" name="Google Shape;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Numbered Content">
  <p:cSld name="Title with Numbered Conte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6" name="Google Shape;66;p9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chemeClr val="accent1"/>
              </a:buClr>
              <a:buSzPts val="2312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0868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Arial"/>
              <a:buAutoNum type="arabicPeriod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278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28"/>
              <a:buFont typeface="Arial"/>
              <a:buAutoNum type="arabicPeriod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AutoNum type="arabicPeriod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4733" lvl="4" marL="22860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AutoNum type="arabicPeriod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8" name="Google Shape;68;p9"/>
          <p:cNvCxnSpPr/>
          <p:nvPr/>
        </p:nvCxnSpPr>
        <p:spPr>
          <a:xfrm>
            <a:off x="457200" y="108585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9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70" name="Google Shape;70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71" name="Google Shape;7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0"/>
          <p:cNvSpPr txBox="1"/>
          <p:nvPr>
            <p:ph idx="1" type="body"/>
          </p:nvPr>
        </p:nvSpPr>
        <p:spPr>
          <a:xfrm>
            <a:off x="457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0"/>
          <p:cNvSpPr txBox="1"/>
          <p:nvPr>
            <p:ph idx="2" type="body"/>
          </p:nvPr>
        </p:nvSpPr>
        <p:spPr>
          <a:xfrm>
            <a:off x="4648200" y="1200151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224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76" name="Google Shape;76;p10"/>
          <p:cNvCxnSpPr/>
          <p:nvPr/>
        </p:nvCxnSpPr>
        <p:spPr>
          <a:xfrm>
            <a:off x="457200" y="108585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" name="Google Shape;77;p1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8" name="Google Shape;78;p10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79" name="Google Shape;79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80" name="Google Shape;8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83" name="Google Shape;83;p11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84" name="Google Shape;84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85" name="Google Shape;8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8" name="Google Shape;88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1904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632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36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952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816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68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612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1" name="Google Shape;91;p12"/>
          <p:cNvCxnSpPr/>
          <p:nvPr/>
        </p:nvCxnSpPr>
        <p:spPr>
          <a:xfrm>
            <a:off x="457200" y="4686300"/>
            <a:ext cx="8229600" cy="0"/>
          </a:xfrm>
          <a:prstGeom prst="straightConnector1">
            <a:avLst/>
          </a:prstGeom>
          <a:noFill/>
          <a:ln cap="flat" cmpd="sng" w="25400">
            <a:solidFill>
              <a:srgbClr val="C7CCCC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UMD_primary_mark.png" id="92" name="Google Shape;9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6573" y="4706154"/>
            <a:ext cx="1524000" cy="4267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earlessIdeas-01.png" id="93" name="Google Shape;9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4800599"/>
            <a:ext cx="1943100" cy="278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6" name="Google Shape;9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680"/>
              </a:spcBef>
              <a:spcAft>
                <a:spcPts val="0"/>
              </a:spcAft>
              <a:buSzPts val="2312"/>
              <a:buNone/>
              <a:defRPr/>
            </a:lvl1pPr>
            <a:lvl2pPr indent="-340868" lvl="1" marL="914400">
              <a:spcBef>
                <a:spcPts val="520"/>
              </a:spcBef>
              <a:spcAft>
                <a:spcPts val="0"/>
              </a:spcAft>
              <a:buSzPts val="1768"/>
              <a:buChar char="•"/>
              <a:defRPr/>
            </a:lvl2pPr>
            <a:lvl3pPr indent="-319278" lvl="2" marL="1371600">
              <a:spcBef>
                <a:spcPts val="420"/>
              </a:spcBef>
              <a:spcAft>
                <a:spcPts val="0"/>
              </a:spcAft>
              <a:buSzPts val="1428"/>
              <a:buChar char="•"/>
              <a:defRPr/>
            </a:lvl3pPr>
            <a:lvl4pPr indent="-297688" lvl="3" marL="1828800">
              <a:spcBef>
                <a:spcPts val="320"/>
              </a:spcBef>
              <a:spcAft>
                <a:spcPts val="0"/>
              </a:spcAft>
              <a:buSzPts val="1088"/>
              <a:buChar char="•"/>
              <a:defRPr/>
            </a:lvl4pPr>
            <a:lvl5pPr indent="-284733" lvl="4" marL="2286000">
              <a:spcBef>
                <a:spcPts val="260"/>
              </a:spcBef>
              <a:spcAft>
                <a:spcPts val="0"/>
              </a:spcAft>
              <a:buSzPts val="884"/>
              <a:buChar char="•"/>
              <a:defRPr/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680"/>
              </a:spcBef>
              <a:spcAft>
                <a:spcPts val="0"/>
              </a:spcAft>
              <a:buSzPts val="1400"/>
              <a:buNone/>
              <a:defRPr sz="1400"/>
            </a:lvl1pPr>
            <a:lvl2pPr indent="-304800" lvl="1" marL="914400">
              <a:spcBef>
                <a:spcPts val="520"/>
              </a:spcBef>
              <a:spcAft>
                <a:spcPts val="0"/>
              </a:spcAft>
              <a:buSzPts val="1200"/>
              <a:buChar char="•"/>
              <a:defRPr sz="1200"/>
            </a:lvl2pPr>
            <a:lvl3pPr indent="-304800" lvl="2" marL="1371600">
              <a:spcBef>
                <a:spcPts val="42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>
              <a:spcBef>
                <a:spcPts val="32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>
              <a:spcBef>
                <a:spcPts val="26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05" name="Google Shape;105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680"/>
              </a:spcBef>
              <a:spcAft>
                <a:spcPts val="0"/>
              </a:spcAft>
              <a:buSzPts val="1400"/>
              <a:buNone/>
              <a:defRPr sz="1400"/>
            </a:lvl1pPr>
            <a:lvl2pPr indent="-304800" lvl="1" marL="914400">
              <a:spcBef>
                <a:spcPts val="520"/>
              </a:spcBef>
              <a:spcAft>
                <a:spcPts val="0"/>
              </a:spcAft>
              <a:buSzPts val="1200"/>
              <a:buChar char="•"/>
              <a:defRPr sz="1200"/>
            </a:lvl2pPr>
            <a:lvl3pPr indent="-304800" lvl="2" marL="1371600">
              <a:spcBef>
                <a:spcPts val="42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>
              <a:spcBef>
                <a:spcPts val="32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>
              <a:spcBef>
                <a:spcPts val="26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04800" lvl="5" marL="27432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>
              <a:spcBef>
                <a:spcPts val="4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106" name="Google Shape;10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 amt="35000"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b="1" i="0" sz="3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chemeClr val="accent1"/>
              </a:buClr>
              <a:buSzPts val="2312"/>
              <a:buFont typeface="Arial"/>
              <a:buNone/>
              <a:defRPr b="0" i="0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0868" lvl="1" marL="914400" marR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ts val="1768"/>
              <a:buFont typeface="Arial"/>
              <a:buChar char="•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9278" lvl="2" marL="1371600" marR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28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7688" lvl="3" marL="1828800" marR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088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4733" lvl="4" marL="2286000" marR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884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B8C8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7.png"/><Relationship Id="rId5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1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enggcyclopedia.com/2019/05/shell-tube-heat-exchanger-equations/#google_vignette%E2%80%8C" TargetMode="External"/><Relationship Id="rId4" Type="http://schemas.openxmlformats.org/officeDocument/2006/relationships/hyperlink" Target="https://enggcyclopedia.com/2019/05/shell-tube-heat-exchanger-equations/#google_vignette%E2%80%8C" TargetMode="External"/><Relationship Id="rId5" Type="http://schemas.openxmlformats.org/officeDocument/2006/relationships/hyperlink" Target="https://chat.openai.com" TargetMode="External"/><Relationship Id="rId6" Type="http://schemas.openxmlformats.org/officeDocument/2006/relationships/hyperlink" Target="https://chat.openai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/>
        </p:nvSpPr>
        <p:spPr>
          <a:xfrm>
            <a:off x="22400" y="2207550"/>
            <a:ext cx="9144000" cy="76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457200" y="2302050"/>
            <a:ext cx="8229600" cy="269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EB Garamond"/>
                <a:ea typeface="EB Garamond"/>
                <a:cs typeface="EB Garamond"/>
                <a:sym typeface="EB Garamond"/>
              </a:rPr>
              <a:t>Heat Exchangers</a:t>
            </a:r>
            <a:endParaRPr sz="3200"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457200" y="2665476"/>
            <a:ext cx="8229600" cy="1920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20"/>
              </a:spcBef>
              <a:spcAft>
                <a:spcPts val="0"/>
              </a:spcAft>
              <a:buNone/>
            </a:pPr>
            <a:r>
              <a:rPr lang="en">
                <a:latin typeface="EB Garamond"/>
                <a:ea typeface="EB Garamond"/>
                <a:cs typeface="EB Garamond"/>
                <a:sym typeface="EB Garamond"/>
              </a:rPr>
              <a:t>A review on heat exchangers for Design II</a:t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3050250" y="180875"/>
            <a:ext cx="30435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accent1"/>
                </a:solidFill>
                <a:latin typeface="EB Garamond"/>
                <a:ea typeface="EB Garamond"/>
                <a:cs typeface="EB Garamond"/>
                <a:sym typeface="EB Garamond"/>
              </a:rPr>
              <a:t>CHBE446</a:t>
            </a:r>
            <a:endParaRPr sz="3400">
              <a:solidFill>
                <a:schemeClr val="dk1"/>
              </a:solidFill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86525" y="3806400"/>
            <a:ext cx="1887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Christia Ellerman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Alissa Koniszewski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Ashfiha Rahman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Talia Ritchie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highlight>
                  <a:srgbClr val="FFFFFF"/>
                </a:highlight>
                <a:latin typeface="EB Garamond"/>
                <a:ea typeface="EB Garamond"/>
                <a:cs typeface="EB Garamond"/>
                <a:sym typeface="EB Garamond"/>
              </a:rPr>
              <a:t>Paige Wilcox</a:t>
            </a:r>
            <a:endParaRPr sz="1600">
              <a:highlight>
                <a:srgbClr val="FFFFFF"/>
              </a:highlight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have we seen </a:t>
            </a:r>
            <a:r>
              <a:rPr lang="en"/>
              <a:t>HXs</a:t>
            </a:r>
            <a:r>
              <a:rPr lang="en"/>
              <a:t> before?</a:t>
            </a:r>
            <a:endParaRPr/>
          </a:p>
        </p:txBody>
      </p:sp>
      <p:sp>
        <p:nvSpPr>
          <p:cNvPr id="121" name="Google Shape;121;p17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5412" lvl="0" marL="457200" rtl="0" algn="l">
              <a:spcBef>
                <a:spcPts val="68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Thermodynamics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Heat and Mass Transfer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Unit operations</a:t>
            </a:r>
            <a:endParaRPr/>
          </a:p>
        </p:txBody>
      </p:sp>
      <p:sp>
        <p:nvSpPr>
          <p:cNvPr id="122" name="Google Shape;122;p1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 sz="1000">
                <a:solidFill>
                  <a:srgbClr val="8B8C8C"/>
                </a:solidFill>
              </a:rPr>
              <a:t>‹#›</a:t>
            </a:fld>
            <a:endParaRPr sz="1000">
              <a:solidFill>
                <a:srgbClr val="8B8C8C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Heat Transfer </a:t>
            </a:r>
            <a:r>
              <a:rPr lang="en"/>
              <a:t>Theory</a:t>
            </a:r>
            <a:endParaRPr/>
          </a:p>
        </p:txBody>
      </p:sp>
      <p:sp>
        <p:nvSpPr>
          <p:cNvPr id="128" name="Google Shape;128;p18"/>
          <p:cNvSpPr txBox="1"/>
          <p:nvPr>
            <p:ph idx="1" type="body"/>
          </p:nvPr>
        </p:nvSpPr>
        <p:spPr>
          <a:xfrm>
            <a:off x="457200" y="1314450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aseline="30000"/>
          </a:p>
          <a:p>
            <a:pPr indent="0" lvl="0" marL="9144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baseline="30000"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0" name="Google Shape;130;p18"/>
          <p:cNvPicPr preferRelativeResize="0"/>
          <p:nvPr/>
        </p:nvPicPr>
        <p:blipFill rotWithShape="1">
          <a:blip r:embed="rId3">
            <a:alphaModFix/>
          </a:blip>
          <a:srcRect b="12508" l="7697" r="0" t="14258"/>
          <a:stretch/>
        </p:blipFill>
        <p:spPr>
          <a:xfrm>
            <a:off x="982475" y="1409700"/>
            <a:ext cx="2048167" cy="98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700" y="2659125"/>
            <a:ext cx="2469725" cy="109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8"/>
          <p:cNvSpPr txBox="1"/>
          <p:nvPr>
            <p:ph idx="3" type="body"/>
          </p:nvPr>
        </p:nvSpPr>
        <p:spPr>
          <a:xfrm>
            <a:off x="4800600" y="1314450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Decide on Assumptions</a:t>
            </a:r>
            <a:endParaRPr/>
          </a:p>
        </p:txBody>
      </p:sp>
      <p:sp>
        <p:nvSpPr>
          <p:cNvPr id="133" name="Google Shape;133;p18"/>
          <p:cNvSpPr txBox="1"/>
          <p:nvPr>
            <p:ph idx="4" type="body"/>
          </p:nvPr>
        </p:nvSpPr>
        <p:spPr>
          <a:xfrm>
            <a:off x="4572000" y="1715700"/>
            <a:ext cx="4481100" cy="28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Laminar OR </a:t>
            </a:r>
            <a:r>
              <a:rPr lang="en" sz="1800"/>
              <a:t>Turbulent</a:t>
            </a:r>
            <a:endParaRPr sz="18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Laminar: Re </a:t>
            </a:r>
            <a:r>
              <a:rPr b="1" lang="en" sz="1600">
                <a:solidFill>
                  <a:srgbClr val="000000"/>
                </a:solidFill>
              </a:rPr>
              <a:t>≦ 2300</a:t>
            </a:r>
            <a:endParaRPr b="1" sz="1600">
              <a:solidFill>
                <a:srgbClr val="000000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Transition: </a:t>
            </a:r>
            <a:r>
              <a:rPr b="1" lang="en" sz="1600">
                <a:solidFill>
                  <a:srgbClr val="000000"/>
                </a:solidFill>
              </a:rPr>
              <a:t>2300 ≦ </a:t>
            </a:r>
            <a:r>
              <a:rPr lang="en" sz="1600">
                <a:solidFill>
                  <a:srgbClr val="000000"/>
                </a:solidFill>
              </a:rPr>
              <a:t>Re </a:t>
            </a:r>
            <a:r>
              <a:rPr b="1" lang="en" sz="1600">
                <a:solidFill>
                  <a:srgbClr val="000000"/>
                </a:solidFill>
              </a:rPr>
              <a:t>≧ 4000</a:t>
            </a:r>
            <a:endParaRPr sz="1600">
              <a:solidFill>
                <a:srgbClr val="000000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Turbulent: Re ≧ </a:t>
            </a:r>
            <a:r>
              <a:rPr b="1" lang="en" sz="1600">
                <a:solidFill>
                  <a:srgbClr val="000000"/>
                </a:solidFill>
              </a:rPr>
              <a:t>4000</a:t>
            </a:r>
            <a:r>
              <a:rPr lang="en" sz="1600">
                <a:solidFill>
                  <a:srgbClr val="000000"/>
                </a:solidFill>
              </a:rPr>
              <a:t> </a:t>
            </a:r>
            <a:endParaRPr sz="16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Fully-</a:t>
            </a:r>
            <a:r>
              <a:rPr lang="en" sz="1800"/>
              <a:t>Developed</a:t>
            </a:r>
            <a:r>
              <a:rPr lang="en" sz="1800"/>
              <a:t> Flow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Steady-State OR Time-Dependent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Constant Thermal Properties (thermal conductivity, heat capacity)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 heat generation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Heat Transfer is in one direction</a:t>
            </a:r>
            <a:endParaRPr sz="1800"/>
          </a:p>
          <a:p>
            <a:pPr indent="0" lvl="0" marL="45720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sp>
        <p:nvSpPr>
          <p:cNvPr id="134" name="Google Shape;134;p18"/>
          <p:cNvSpPr txBox="1"/>
          <p:nvPr/>
        </p:nvSpPr>
        <p:spPr>
          <a:xfrm>
            <a:off x="-501712" y="4328575"/>
            <a:ext cx="4296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68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2) CHBE424 Dr. Fawole Spring 2024 Notes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Heat Transfer Theory</a:t>
            </a:r>
            <a:endParaRPr/>
          </a:p>
        </p:txBody>
      </p:sp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457200" y="1188975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Conduction</a:t>
            </a:r>
            <a:endParaRPr/>
          </a:p>
        </p:txBody>
      </p:sp>
      <p:sp>
        <p:nvSpPr>
          <p:cNvPr id="141" name="Google Shape;141;p19"/>
          <p:cNvSpPr txBox="1"/>
          <p:nvPr>
            <p:ph idx="2" type="body"/>
          </p:nvPr>
        </p:nvSpPr>
        <p:spPr>
          <a:xfrm>
            <a:off x="457200" y="1794272"/>
            <a:ext cx="3886200" cy="28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800"/>
              <a:t>Fourier’s Law</a:t>
            </a:r>
            <a:endParaRPr b="1"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800"/>
              <a:t>Assumptions:</a:t>
            </a:r>
            <a:endParaRPr sz="1800"/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 contact resistance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Negligible</a:t>
            </a:r>
            <a:r>
              <a:rPr lang="en" sz="1800"/>
              <a:t> Wall-Effects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Thermal Conductivity Constant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 phase change</a:t>
            </a:r>
            <a:endParaRPr sz="1800"/>
          </a:p>
        </p:txBody>
      </p:sp>
      <p:sp>
        <p:nvSpPr>
          <p:cNvPr id="142" name="Google Shape;142;p19"/>
          <p:cNvSpPr txBox="1"/>
          <p:nvPr>
            <p:ph idx="3" type="body"/>
          </p:nvPr>
        </p:nvSpPr>
        <p:spPr>
          <a:xfrm>
            <a:off x="4800600" y="1188975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Convection</a:t>
            </a:r>
            <a:endParaRPr/>
          </a:p>
        </p:txBody>
      </p:sp>
      <p:sp>
        <p:nvSpPr>
          <p:cNvPr id="143" name="Google Shape;143;p19"/>
          <p:cNvSpPr txBox="1"/>
          <p:nvPr>
            <p:ph idx="4" type="body"/>
          </p:nvPr>
        </p:nvSpPr>
        <p:spPr>
          <a:xfrm>
            <a:off x="4800600" y="1794272"/>
            <a:ext cx="3886200" cy="28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800"/>
              <a:t>Newton’s Law of Cooling</a:t>
            </a:r>
            <a:endParaRPr b="1"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800"/>
              <a:t>Assumptions:</a:t>
            </a:r>
            <a:endParaRPr sz="1800"/>
          </a:p>
          <a:p>
            <a:pPr indent="-342900" lvl="0" marL="457200" rtl="0" algn="l">
              <a:spcBef>
                <a:spcPts val="48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Laminar OR Turbulent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Fully-Developed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Convection is dominant over conduction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Heat transfer coefficient constant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Negligible Heat Generation</a:t>
            </a:r>
            <a:endParaRPr sz="18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5" name="Google Shape;14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7675" y="1114500"/>
            <a:ext cx="1619250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0500" y="1224925"/>
            <a:ext cx="2039000" cy="40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-457200" y="4344650"/>
            <a:ext cx="4800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68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2) </a:t>
            </a:r>
            <a:r>
              <a:rPr lang="en" sz="1200">
                <a:solidFill>
                  <a:schemeClr val="dk1"/>
                </a:solidFill>
              </a:rPr>
              <a:t>CHBE424 Dr. Fawole Spring 2024 Notes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Heat Exchanger Theory</a:t>
            </a:r>
            <a:endParaRPr/>
          </a:p>
        </p:txBody>
      </p:sp>
      <p:sp>
        <p:nvSpPr>
          <p:cNvPr id="153" name="Google Shape;153;p20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5412" lvl="0" marL="457200" rtl="0" algn="l">
              <a:spcBef>
                <a:spcPts val="68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Flow arrangements</a:t>
            </a:r>
            <a:endParaRPr/>
          </a:p>
          <a:p>
            <a:pPr indent="-340868" lvl="1" marL="914400" rtl="0" algn="l">
              <a:spcBef>
                <a:spcPts val="0"/>
              </a:spcBef>
              <a:spcAft>
                <a:spcPts val="0"/>
              </a:spcAft>
              <a:buSzPts val="1768"/>
              <a:buChar char="○"/>
            </a:pPr>
            <a:r>
              <a:rPr lang="en"/>
              <a:t>Parallel flow, counter-flow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Design considerations</a:t>
            </a:r>
            <a:endParaRPr/>
          </a:p>
          <a:p>
            <a:pPr indent="-340868" lvl="1" marL="914400" rtl="0" algn="l">
              <a:spcBef>
                <a:spcPts val="0"/>
              </a:spcBef>
              <a:spcAft>
                <a:spcPts val="0"/>
              </a:spcAft>
              <a:buSzPts val="1768"/>
              <a:buChar char="○"/>
            </a:pPr>
            <a:r>
              <a:rPr lang="en"/>
              <a:t>Tube diameter, length, and pitch</a:t>
            </a:r>
            <a:endParaRPr/>
          </a:p>
          <a:p>
            <a:pPr indent="-340868" lvl="1" marL="914400" rtl="0" algn="l">
              <a:spcBef>
                <a:spcPts val="0"/>
              </a:spcBef>
              <a:spcAft>
                <a:spcPts val="0"/>
              </a:spcAft>
              <a:buSzPts val="1768"/>
              <a:buChar char="○"/>
            </a:pPr>
            <a:r>
              <a:rPr lang="en"/>
              <a:t>Shell diameter</a:t>
            </a:r>
            <a:endParaRPr/>
          </a:p>
          <a:p>
            <a:pPr indent="-340868" lvl="1" marL="914400" rtl="0" algn="l">
              <a:spcBef>
                <a:spcPts val="0"/>
              </a:spcBef>
              <a:spcAft>
                <a:spcPts val="0"/>
              </a:spcAft>
              <a:buSzPts val="1768"/>
              <a:buChar char="○"/>
            </a:pPr>
            <a:r>
              <a:rPr lang="en"/>
              <a:t>Baffle spacing and cut</a:t>
            </a:r>
            <a:endParaRPr/>
          </a:p>
          <a:p>
            <a:pPr indent="0" lvl="0" marL="0" rtl="0" algn="l">
              <a:spcBef>
                <a:spcPts val="6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" name="Google Shape;160;p2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Shell &amp; Tube</a:t>
            </a:r>
            <a:endParaRPr/>
          </a:p>
        </p:txBody>
      </p:sp>
      <p:pic>
        <p:nvPicPr>
          <p:cNvPr id="161" name="Google Shape;16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7751" y="1735987"/>
            <a:ext cx="4112549" cy="2168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1"/>
          <p:cNvSpPr txBox="1"/>
          <p:nvPr/>
        </p:nvSpPr>
        <p:spPr>
          <a:xfrm>
            <a:off x="173650" y="4445875"/>
            <a:ext cx="8229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a.) </a:t>
            </a:r>
            <a:r>
              <a:rPr lang="en" sz="800"/>
              <a:t>https://classes.engineering.wustl.edu/mase-thermal-lab/me372b5.htm</a:t>
            </a:r>
            <a:endParaRPr sz="400">
              <a:solidFill>
                <a:schemeClr val="dk1"/>
              </a:solidFill>
            </a:endParaRPr>
          </a:p>
        </p:txBody>
      </p:sp>
      <p:pic>
        <p:nvPicPr>
          <p:cNvPr id="163" name="Google Shape;16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8663" y="1735987"/>
            <a:ext cx="3685522" cy="8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19062" y="2830679"/>
            <a:ext cx="3184721" cy="8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Co-Current vs. </a:t>
            </a:r>
            <a:r>
              <a:rPr lang="en"/>
              <a:t>Counter-Current</a:t>
            </a:r>
            <a:r>
              <a:rPr lang="en"/>
              <a:t> </a:t>
            </a:r>
            <a:endParaRPr/>
          </a:p>
        </p:txBody>
      </p:sp>
      <p:sp>
        <p:nvSpPr>
          <p:cNvPr id="170" name="Google Shape;170;p22"/>
          <p:cNvSpPr txBox="1"/>
          <p:nvPr>
            <p:ph idx="1" type="body"/>
          </p:nvPr>
        </p:nvSpPr>
        <p:spPr>
          <a:xfrm>
            <a:off x="457200" y="2625500"/>
            <a:ext cx="8229600" cy="19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8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accent1"/>
                </a:solidFill>
              </a:rPr>
              <a:t>Example: </a:t>
            </a:r>
            <a:r>
              <a:rPr lang="en" sz="1600"/>
              <a:t>Hot water enters a heat exchanger at 80℃ and exits at 50℃. Cold water enters the heat exchanger at 30℃ and exits at a temperature of 60℃. The mass flow rates are equal at 1 kg/s. The specific heat capacity of the water is 4184 J/kg*K. The overall heat </a:t>
            </a:r>
            <a:r>
              <a:rPr lang="en" sz="1600"/>
              <a:t>transfer</a:t>
            </a:r>
            <a:r>
              <a:rPr lang="en" sz="1600"/>
              <a:t> coefficient is 500 W/m^2*K and the heat </a:t>
            </a:r>
            <a:r>
              <a:rPr lang="en" sz="1600"/>
              <a:t>exchanger</a:t>
            </a:r>
            <a:r>
              <a:rPr lang="en" sz="1600"/>
              <a:t> has an area of 5 m^2. Find the heat </a:t>
            </a:r>
            <a:r>
              <a:rPr lang="en" sz="1600"/>
              <a:t>transfer</a:t>
            </a:r>
            <a:r>
              <a:rPr lang="en" sz="1600"/>
              <a:t> rate and compare the results for both co and counter current. </a:t>
            </a:r>
            <a:endParaRPr sz="1600"/>
          </a:p>
          <a:p>
            <a:pPr indent="0" lvl="0" marL="0" rtl="0" algn="l">
              <a:spcBef>
                <a:spcPts val="6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22"/>
          <p:cNvSpPr txBox="1"/>
          <p:nvPr>
            <p:ph idx="1" type="body"/>
          </p:nvPr>
        </p:nvSpPr>
        <p:spPr>
          <a:xfrm>
            <a:off x="457200" y="1229550"/>
            <a:ext cx="38862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8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</a:rPr>
              <a:t>Co-current: </a:t>
            </a:r>
            <a:r>
              <a:rPr lang="en" sz="1800"/>
              <a:t>fluids enter on the same side and flow through the heat exchanger in the same direction</a:t>
            </a:r>
            <a:endParaRPr sz="1800"/>
          </a:p>
        </p:txBody>
      </p:sp>
      <p:sp>
        <p:nvSpPr>
          <p:cNvPr id="173" name="Google Shape;173;p22"/>
          <p:cNvSpPr txBox="1"/>
          <p:nvPr>
            <p:ph idx="4294967295" type="body"/>
          </p:nvPr>
        </p:nvSpPr>
        <p:spPr>
          <a:xfrm>
            <a:off x="4800600" y="1172975"/>
            <a:ext cx="3886200" cy="10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8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</a:rPr>
              <a:t>Counter-current: </a:t>
            </a:r>
            <a:r>
              <a:rPr lang="en" sz="1800"/>
              <a:t>fluids enter the heat exchanger on opposite sides and flow in opposite directions (more effective heat transfer)</a:t>
            </a:r>
            <a:endParaRPr sz="1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Solved</a:t>
            </a:r>
            <a:endParaRPr/>
          </a:p>
        </p:txBody>
      </p:sp>
      <p:sp>
        <p:nvSpPr>
          <p:cNvPr id="179" name="Google Shape;179;p23"/>
          <p:cNvSpPr txBox="1"/>
          <p:nvPr>
            <p:ph idx="1" type="body"/>
          </p:nvPr>
        </p:nvSpPr>
        <p:spPr>
          <a:xfrm>
            <a:off x="457200" y="1314450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Co-Current</a:t>
            </a:r>
            <a:endParaRPr/>
          </a:p>
        </p:txBody>
      </p:sp>
      <p:sp>
        <p:nvSpPr>
          <p:cNvPr id="180" name="Google Shape;180;p23"/>
          <p:cNvSpPr txBox="1"/>
          <p:nvPr>
            <p:ph idx="2" type="body"/>
          </p:nvPr>
        </p:nvSpPr>
        <p:spPr>
          <a:xfrm>
            <a:off x="457200" y="1794272"/>
            <a:ext cx="3886200" cy="28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600"/>
              <a:t>When solving for log mean temp you find it is not feasible!</a:t>
            </a:r>
            <a:endParaRPr sz="16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600"/>
              <a:t>	A </a:t>
            </a:r>
            <a:r>
              <a:rPr lang="en" sz="1600"/>
              <a:t>negative</a:t>
            </a:r>
            <a:r>
              <a:rPr lang="en" sz="1600"/>
              <a:t> temperature ratio is not valid (</a:t>
            </a:r>
            <a:r>
              <a:rPr b="1" lang="en" sz="1600"/>
              <a:t>the cold fluid exit temperature cannot be hotter than the fluid outlet </a:t>
            </a:r>
            <a:r>
              <a:rPr b="1" lang="en" sz="1600"/>
              <a:t>temperature</a:t>
            </a:r>
            <a:r>
              <a:rPr lang="en" sz="1600"/>
              <a:t>)</a:t>
            </a:r>
            <a:endParaRPr sz="1600"/>
          </a:p>
        </p:txBody>
      </p:sp>
      <p:sp>
        <p:nvSpPr>
          <p:cNvPr id="181" name="Google Shape;181;p23"/>
          <p:cNvSpPr txBox="1"/>
          <p:nvPr>
            <p:ph idx="3" type="body"/>
          </p:nvPr>
        </p:nvSpPr>
        <p:spPr>
          <a:xfrm>
            <a:off x="4800600" y="1314450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/>
              <a:t>Counter-Current</a:t>
            </a:r>
            <a:endParaRPr/>
          </a:p>
        </p:txBody>
      </p:sp>
      <p:sp>
        <p:nvSpPr>
          <p:cNvPr id="182" name="Google Shape;182;p23"/>
          <p:cNvSpPr txBox="1"/>
          <p:nvPr>
            <p:ph idx="4" type="body"/>
          </p:nvPr>
        </p:nvSpPr>
        <p:spPr>
          <a:xfrm>
            <a:off x="4800600" y="1794272"/>
            <a:ext cx="3886200" cy="283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600"/>
              <a:t>Since the fluids flow in the opposite direction the log mean temperature is </a:t>
            </a:r>
            <a:r>
              <a:rPr lang="en" sz="1600"/>
              <a:t>feasible</a:t>
            </a:r>
            <a:r>
              <a:rPr lang="en" sz="1600"/>
              <a:t> </a:t>
            </a:r>
            <a:endParaRPr sz="1600"/>
          </a:p>
          <a:p>
            <a:pPr indent="45720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600"/>
              <a:t>Q = 125.52 kW</a:t>
            </a:r>
            <a:endParaRPr sz="1600"/>
          </a:p>
        </p:txBody>
      </p:sp>
      <p:sp>
        <p:nvSpPr>
          <p:cNvPr id="183" name="Google Shape;183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4" name="Google Shape;18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347" y="205978"/>
            <a:ext cx="2696625" cy="6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/>
          <p:nvPr>
            <p:ph type="title"/>
          </p:nvPr>
        </p:nvSpPr>
        <p:spPr>
          <a:xfrm>
            <a:off x="457200" y="216554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Heat Exchanger on Aspen</a:t>
            </a:r>
            <a:endParaRPr/>
          </a:p>
        </p:txBody>
      </p:sp>
      <p:sp>
        <p:nvSpPr>
          <p:cNvPr id="190" name="Google Shape;190;p2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1" name="Google Shape;19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150" y="1179489"/>
            <a:ext cx="2309450" cy="278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7600" y="1435201"/>
            <a:ext cx="3994326" cy="2528826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6841925" y="1365900"/>
            <a:ext cx="1917300" cy="29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" sz="1200">
                <a:solidFill>
                  <a:schemeClr val="dk1"/>
                </a:solidFill>
              </a:rPr>
              <a:t>Simulation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" sz="1200">
                <a:solidFill>
                  <a:schemeClr val="dk1"/>
                </a:solidFill>
              </a:rPr>
              <a:t>Exchangers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" sz="1200">
                <a:solidFill>
                  <a:schemeClr val="dk1"/>
                </a:solidFill>
              </a:rPr>
              <a:t>HeatX = 2-stream countercurrent or </a:t>
            </a:r>
            <a:r>
              <a:rPr lang="en" sz="1200">
                <a:solidFill>
                  <a:schemeClr val="dk1"/>
                </a:solidFill>
              </a:rPr>
              <a:t>cocurrent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MHeatX= multistream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en" sz="1200">
                <a:solidFill>
                  <a:schemeClr val="dk1"/>
                </a:solidFill>
              </a:rPr>
              <a:t>Need to </a:t>
            </a:r>
            <a:r>
              <a:rPr lang="en" sz="1200">
                <a:solidFill>
                  <a:schemeClr val="dk1"/>
                </a:solidFill>
              </a:rPr>
              <a:t>change two main things, specification( with drop down) and then input value and exchanger is set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	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Example→ Steam Reforming</a:t>
            </a:r>
            <a:endParaRPr/>
          </a:p>
        </p:txBody>
      </p:sp>
      <p:sp>
        <p:nvSpPr>
          <p:cNvPr id="199" name="Google Shape;199;p25"/>
          <p:cNvSpPr txBox="1"/>
          <p:nvPr>
            <p:ph idx="1" type="body"/>
          </p:nvPr>
        </p:nvSpPr>
        <p:spPr>
          <a:xfrm>
            <a:off x="457200" y="1218076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80"/>
              </a:spcBef>
              <a:spcAft>
                <a:spcPts val="0"/>
              </a:spcAft>
              <a:buNone/>
            </a:pPr>
            <a:r>
              <a:rPr lang="en"/>
              <a:t>Two Primary Reactions</a:t>
            </a:r>
            <a:endParaRPr/>
          </a:p>
          <a:p>
            <a:pPr indent="-375412" lvl="0" marL="457200" rtl="0" algn="l">
              <a:spcBef>
                <a:spcPts val="680"/>
              </a:spcBef>
              <a:spcAft>
                <a:spcPts val="0"/>
              </a:spcAft>
              <a:buSzPts val="2312"/>
              <a:buAutoNum type="arabicParenR"/>
            </a:pPr>
            <a:r>
              <a:rPr lang="en"/>
              <a:t>CH4+ H2O→ CO + 3H2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AutoNum type="arabicParenR"/>
            </a:pPr>
            <a:r>
              <a:rPr lang="en"/>
              <a:t>CO + H2O → CO2 + H2</a:t>
            </a:r>
            <a:endParaRPr/>
          </a:p>
        </p:txBody>
      </p:sp>
      <p:sp>
        <p:nvSpPr>
          <p:cNvPr id="200" name="Google Shape;200;p2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25"/>
          <p:cNvSpPr txBox="1"/>
          <p:nvPr/>
        </p:nvSpPr>
        <p:spPr>
          <a:xfrm>
            <a:off x="0" y="4308425"/>
            <a:ext cx="3788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3) 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(Office of Energy Efficiency &amp; Renewable Energy)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AutoNum type="arabicParenR"/>
            </a:pPr>
            <a:r>
              <a:rPr lang="en"/>
              <a:t>CH4 + H2O (steam) → CO + 3H2</a:t>
            </a:r>
            <a:endParaRPr/>
          </a:p>
        </p:txBody>
      </p:sp>
      <p:sp>
        <p:nvSpPr>
          <p:cNvPr id="207" name="Google Shape;207;p26"/>
          <p:cNvSpPr txBox="1"/>
          <p:nvPr>
            <p:ph idx="1" type="body"/>
          </p:nvPr>
        </p:nvSpPr>
        <p:spPr>
          <a:xfrm>
            <a:off x="340775" y="1063375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800"/>
              <a:t>Steam Generation</a:t>
            </a:r>
            <a:endParaRPr sz="1800"/>
          </a:p>
        </p:txBody>
      </p:sp>
      <p:sp>
        <p:nvSpPr>
          <p:cNvPr id="208" name="Google Shape;208;p2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9" name="Google Shape;209;p26"/>
          <p:cNvSpPr txBox="1"/>
          <p:nvPr>
            <p:ph idx="2" type="body"/>
          </p:nvPr>
        </p:nvSpPr>
        <p:spPr>
          <a:xfrm>
            <a:off x="457200" y="1476773"/>
            <a:ext cx="3886200" cy="13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Equipment</a:t>
            </a:r>
            <a:r>
              <a:rPr lang="en" sz="1400"/>
              <a:t>: Boiler </a:t>
            </a:r>
            <a:endParaRPr sz="14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Questions</a:t>
            </a:r>
            <a:r>
              <a:rPr lang="en" sz="1400"/>
              <a:t>: Temp? Size?Pressure?Time?</a:t>
            </a:r>
            <a:endParaRPr sz="1400"/>
          </a:p>
          <a:p>
            <a:pPr indent="-317500" lvl="0" marL="457200" rtl="0" algn="l">
              <a:spcBef>
                <a:spcPts val="48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For common processes these can be answered through google search, your job is to optimize it. </a:t>
            </a:r>
            <a:endParaRPr sz="1400"/>
          </a:p>
        </p:txBody>
      </p:sp>
      <p:sp>
        <p:nvSpPr>
          <p:cNvPr id="210" name="Google Shape;210;p26"/>
          <p:cNvSpPr txBox="1"/>
          <p:nvPr>
            <p:ph idx="3" type="body"/>
          </p:nvPr>
        </p:nvSpPr>
        <p:spPr>
          <a:xfrm>
            <a:off x="408550" y="2813175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800"/>
              <a:t>Heat For Reaction (endothermic)</a:t>
            </a:r>
            <a:endParaRPr sz="1800"/>
          </a:p>
        </p:txBody>
      </p:sp>
      <p:sp>
        <p:nvSpPr>
          <p:cNvPr id="211" name="Google Shape;211;p26"/>
          <p:cNvSpPr txBox="1"/>
          <p:nvPr>
            <p:ph idx="4" type="body"/>
          </p:nvPr>
        </p:nvSpPr>
        <p:spPr>
          <a:xfrm>
            <a:off x="457200" y="3228475"/>
            <a:ext cx="3886200" cy="13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Equipment:</a:t>
            </a:r>
            <a:r>
              <a:rPr lang="en" sz="1400"/>
              <a:t> Boiler? Furnace? </a:t>
            </a:r>
            <a:endParaRPr sz="14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Questions: </a:t>
            </a:r>
            <a:r>
              <a:rPr lang="en" sz="1400"/>
              <a:t>What type of fuel? Natural Gas? Propane? Time? Pressure? Temp? </a:t>
            </a:r>
            <a:endParaRPr sz="1400"/>
          </a:p>
        </p:txBody>
      </p:sp>
      <p:pic>
        <p:nvPicPr>
          <p:cNvPr id="212" name="Google Shape;21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7250" y="1543076"/>
            <a:ext cx="1938875" cy="2411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1425" y="1476779"/>
            <a:ext cx="2233074" cy="1805282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6"/>
          <p:cNvSpPr txBox="1"/>
          <p:nvPr/>
        </p:nvSpPr>
        <p:spPr>
          <a:xfrm>
            <a:off x="6673900" y="3471325"/>
            <a:ext cx="2370600" cy="10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Need to know two inputs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Can do flash 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Can change phases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15" name="Google Shape;215;p26"/>
          <p:cNvSpPr txBox="1"/>
          <p:nvPr/>
        </p:nvSpPr>
        <p:spPr>
          <a:xfrm>
            <a:off x="17950" y="4213175"/>
            <a:ext cx="4667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3) (Office of Energy Efficiency &amp; Renewable Energy)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4) 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(Student Energy)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AutoNum type="arabicParenR"/>
            </a:pPr>
            <a:r>
              <a:rPr lang="en"/>
              <a:t>CO + H2O → CO2 + H2</a:t>
            </a:r>
            <a:endParaRPr/>
          </a:p>
        </p:txBody>
      </p:sp>
      <p:sp>
        <p:nvSpPr>
          <p:cNvPr id="221" name="Google Shape;221;p27"/>
          <p:cNvSpPr txBox="1"/>
          <p:nvPr>
            <p:ph idx="1" type="body"/>
          </p:nvPr>
        </p:nvSpPr>
        <p:spPr>
          <a:xfrm>
            <a:off x="457200" y="1063375"/>
            <a:ext cx="3886200" cy="47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" sz="1800"/>
              <a:t>Water-Gas Shift</a:t>
            </a:r>
            <a:endParaRPr sz="1800"/>
          </a:p>
        </p:txBody>
      </p:sp>
      <p:sp>
        <p:nvSpPr>
          <p:cNvPr id="222" name="Google Shape;222;p2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3" name="Google Shape;223;p27"/>
          <p:cNvSpPr txBox="1"/>
          <p:nvPr>
            <p:ph idx="2" type="body"/>
          </p:nvPr>
        </p:nvSpPr>
        <p:spPr>
          <a:xfrm>
            <a:off x="457200" y="1476773"/>
            <a:ext cx="3886200" cy="13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Steps:</a:t>
            </a:r>
            <a:endParaRPr b="1" sz="1400"/>
          </a:p>
          <a:p>
            <a:pPr indent="-317500" lvl="0" marL="457200" rtl="0" algn="l">
              <a:spcBef>
                <a:spcPts val="480"/>
              </a:spcBef>
              <a:spcAft>
                <a:spcPts val="0"/>
              </a:spcAft>
              <a:buSzPts val="1400"/>
              <a:buAutoNum type="arabicParenR"/>
            </a:pPr>
            <a:r>
              <a:rPr b="1" lang="en" sz="1400"/>
              <a:t>Feed enters HTS reactor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b="1" lang="en" sz="1400"/>
              <a:t>Gas cooled entering LTS reactor</a:t>
            </a:r>
            <a:endParaRPr b="1"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b="1" lang="en" sz="1400"/>
              <a:t>Gas cooled again to go through </a:t>
            </a:r>
            <a:r>
              <a:rPr b="1" lang="en" sz="1400"/>
              <a:t>separator</a:t>
            </a:r>
            <a:r>
              <a:rPr b="1" lang="en" sz="1400"/>
              <a:t> </a:t>
            </a:r>
            <a:endParaRPr b="1" sz="14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Equipment: </a:t>
            </a:r>
            <a:r>
              <a:rPr lang="en" sz="1400"/>
              <a:t>Fixed Bed Reactor, Pre- Heaters, coolers, waste heat recovery units</a:t>
            </a:r>
            <a:endParaRPr sz="14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" sz="1400"/>
              <a:t>Questions: </a:t>
            </a:r>
            <a:r>
              <a:rPr lang="en" sz="1400"/>
              <a:t>Type of Catalyst? HX temp? Length? Pressure? Material of pipes? Valves? Gas sensors? Thermocouples? </a:t>
            </a:r>
            <a:endParaRPr sz="1400"/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 b="9983" l="0" r="23395" t="9630"/>
          <a:stretch/>
        </p:blipFill>
        <p:spPr>
          <a:xfrm>
            <a:off x="5416550" y="1305112"/>
            <a:ext cx="2065875" cy="168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7"/>
          <p:cNvSpPr txBox="1"/>
          <p:nvPr/>
        </p:nvSpPr>
        <p:spPr>
          <a:xfrm>
            <a:off x="4794250" y="3056500"/>
            <a:ext cx="3074400" cy="10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Can’t change temp in reactor so it is important that stream is heated or cooled prior to entering for optimization, again using heater or cooler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-"/>
            </a:pPr>
            <a:r>
              <a:rPr lang="en" sz="1200">
                <a:solidFill>
                  <a:schemeClr val="dk1"/>
                </a:solidFill>
              </a:rPr>
              <a:t>Done through material </a:t>
            </a:r>
            <a:r>
              <a:rPr lang="en" sz="1200">
                <a:solidFill>
                  <a:schemeClr val="dk1"/>
                </a:solidFill>
              </a:rPr>
              <a:t>balance</a:t>
            </a:r>
            <a:r>
              <a:rPr lang="en" sz="1200">
                <a:solidFill>
                  <a:schemeClr val="dk1"/>
                </a:solidFill>
              </a:rPr>
              <a:t> stream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26" name="Google Shape;226;p27"/>
          <p:cNvSpPr txBox="1"/>
          <p:nvPr/>
        </p:nvSpPr>
        <p:spPr>
          <a:xfrm>
            <a:off x="0" y="4213175"/>
            <a:ext cx="399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3) (Office of Energy Efficiency &amp; Renewable Energy)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4) (Student Energy)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</a:t>
            </a:r>
            <a:r>
              <a:rPr lang="en"/>
              <a:t>s</a:t>
            </a:r>
            <a:endParaRPr/>
          </a:p>
        </p:txBody>
      </p:sp>
      <p:sp>
        <p:nvSpPr>
          <p:cNvPr id="232" name="Google Shape;232;p28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5412" lvl="0" marL="457200" rtl="0" algn="l">
              <a:spcBef>
                <a:spcPts val="68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Oil and Gas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Chemical Processing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Power Generation</a:t>
            </a:r>
            <a:endParaRPr/>
          </a:p>
          <a:p>
            <a:pPr indent="-375412" lvl="0" marL="457200" rtl="0" algn="l">
              <a:spcBef>
                <a:spcPts val="0"/>
              </a:spcBef>
              <a:spcAft>
                <a:spcPts val="0"/>
              </a:spcAft>
              <a:buSzPts val="2312"/>
              <a:buChar char="●"/>
            </a:pPr>
            <a:r>
              <a:rPr lang="en"/>
              <a:t>HVAC and Refrigeration</a:t>
            </a:r>
            <a:endParaRPr/>
          </a:p>
        </p:txBody>
      </p:sp>
      <p:sp>
        <p:nvSpPr>
          <p:cNvPr id="233" name="Google Shape;233;p2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39" name="Google Shape;239;p29"/>
          <p:cNvSpPr txBox="1"/>
          <p:nvPr>
            <p:ph idx="1" type="body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68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wpadmin. (2019, May 17). Shell &amp; tube heat exchanger equations and calculations - EnggCyclopedia. EnggCyclopedia.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https://enggcyclopedia.com/2019/05/shell-tube-heat-exchanger-equations/#google_vignette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‌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CHBE424 Dr. Fawole Spring 2024 Notes </a:t>
            </a:r>
            <a:endParaRPr sz="1200"/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>
                <a:solidFill>
                  <a:srgbClr val="000000"/>
                </a:solidFill>
              </a:rPr>
              <a:t>Office of Energy Efficiency &amp; Renewable Energy. “Hydrogen Production: Natural Gas Reforming.” </a:t>
            </a:r>
            <a:r>
              <a:rPr i="1" lang="en" sz="1200">
                <a:solidFill>
                  <a:srgbClr val="000000"/>
                </a:solidFill>
              </a:rPr>
              <a:t>Energy.gov</a:t>
            </a:r>
            <a:r>
              <a:rPr lang="en" sz="1200">
                <a:solidFill>
                  <a:srgbClr val="000000"/>
                </a:solidFill>
              </a:rPr>
              <a:t>, 2024, www.energy.gov/eere/fuelcells/hydrogen-production-natural-gas-reforming.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>
                <a:solidFill>
                  <a:srgbClr val="000000"/>
                </a:solidFill>
              </a:rPr>
              <a:t>Student Energy. “Steam Methane Reforming.” </a:t>
            </a:r>
            <a:r>
              <a:rPr i="1" lang="en" sz="1200">
                <a:solidFill>
                  <a:srgbClr val="000000"/>
                </a:solidFill>
              </a:rPr>
              <a:t>Student Energy</a:t>
            </a:r>
            <a:r>
              <a:rPr lang="en" sz="1200">
                <a:solidFill>
                  <a:srgbClr val="000000"/>
                </a:solidFill>
              </a:rPr>
              <a:t>, 2022, studentenergy.org/production/steam-methane-reforming/.</a:t>
            </a:r>
            <a:endParaRPr sz="1200">
              <a:solidFill>
                <a:srgbClr val="000000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C</a:t>
            </a:r>
            <a:r>
              <a:rPr lang="en" sz="1100">
                <a:solidFill>
                  <a:srgbClr val="000000"/>
                </a:solidFill>
              </a:rPr>
              <a:t>hatGPT. (2025, February 2). </a:t>
            </a:r>
            <a:r>
              <a:rPr i="1" lang="en" sz="1100">
                <a:solidFill>
                  <a:srgbClr val="000000"/>
                </a:solidFill>
              </a:rPr>
              <a:t>Solving a co-current versus counter-current heat exchanger problem</a:t>
            </a:r>
            <a:r>
              <a:rPr lang="en" sz="1100">
                <a:solidFill>
                  <a:srgbClr val="000000"/>
                </a:solidFill>
              </a:rPr>
              <a:t>. OpenAI. Retrieved from</a:t>
            </a:r>
            <a:r>
              <a:rPr lang="en" sz="1100">
                <a:solidFill>
                  <a:srgbClr val="000000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https://chat.openai.com</a:t>
            </a:r>
            <a:endParaRPr b="1" sz="1200"/>
          </a:p>
        </p:txBody>
      </p:sp>
      <p:sp>
        <p:nvSpPr>
          <p:cNvPr id="240" name="Google Shape;240;p2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8B8C8C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UMD - colors">
      <a:dk1>
        <a:srgbClr val="2A2F30"/>
      </a:dk1>
      <a:lt1>
        <a:srgbClr val="F4F1F1"/>
      </a:lt1>
      <a:dk2>
        <a:srgbClr val="2A2F30"/>
      </a:dk2>
      <a:lt2>
        <a:srgbClr val="FFFFFE"/>
      </a:lt2>
      <a:accent1>
        <a:srgbClr val="C30A29"/>
      </a:accent1>
      <a:accent2>
        <a:srgbClr val="F9C51A"/>
      </a:accent2>
      <a:accent3>
        <a:srgbClr val="E68320"/>
      </a:accent3>
      <a:accent4>
        <a:srgbClr val="4070FF"/>
      </a:accent4>
      <a:accent5>
        <a:srgbClr val="60E653"/>
      </a:accent5>
      <a:accent6>
        <a:srgbClr val="2DE6C6"/>
      </a:accent6>
      <a:hlink>
        <a:srgbClr val="C30A29"/>
      </a:hlink>
      <a:folHlink>
        <a:srgbClr val="6F757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